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65A"/>
    <a:srgbClr val="00B050"/>
    <a:srgbClr val="7030A0"/>
    <a:srgbClr val="0070C0"/>
    <a:srgbClr val="FF5D5D"/>
    <a:srgbClr val="EA8A23"/>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2551" autoAdjust="0"/>
  </p:normalViewPr>
  <p:slideViewPr>
    <p:cSldViewPr snapToGrid="0" snapToObjects="1" showGuides="1">
      <p:cViewPr varScale="1">
        <p:scale>
          <a:sx n="143" d="100"/>
          <a:sy n="143" d="100"/>
        </p:scale>
        <p:origin x="852" y="11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7/29/2019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p>
          <a:p>
            <a:endParaRPr lang="en-US" sz="1200" b="0" i="1"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number of different </a:t>
            </a:r>
            <a:r>
              <a:rPr lang="en-US" sz="1200" b="1" i="0" kern="1200" dirty="0" smtClean="0">
                <a:solidFill>
                  <a:schemeClr val="tx1"/>
                </a:solidFill>
                <a:effectLst/>
                <a:latin typeface="+mn-lt"/>
                <a:ea typeface="+mn-ea"/>
                <a:cs typeface="+mn-cs"/>
              </a:rPr>
              <a:t>cluster agglomeration methods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linkage methods</a:t>
            </a:r>
            <a:r>
              <a:rPr lang="en-US" sz="1200" b="0" i="0" kern="1200" dirty="0" smtClean="0">
                <a:solidFill>
                  <a:schemeClr val="tx1"/>
                </a:solidFill>
                <a:effectLst/>
                <a:latin typeface="+mn-lt"/>
                <a:ea typeface="+mn-ea"/>
                <a:cs typeface="+mn-cs"/>
              </a:rPr>
              <a:t>) has been developed to answer to this question. The most common types methods are:</a:t>
            </a:r>
          </a:p>
          <a:p>
            <a:r>
              <a:rPr lang="en-US" dirty="0" smtClean="0"/>
              <a:t/>
            </a:r>
            <a:br>
              <a:rPr lang="en-US" dirty="0" smtClean="0"/>
            </a:br>
            <a:r>
              <a:rPr lang="en-US" sz="1200" b="0" i="0" kern="1200" dirty="0" smtClean="0">
                <a:solidFill>
                  <a:schemeClr val="tx1"/>
                </a:solidFill>
                <a:effectLst/>
                <a:latin typeface="+mn-lt"/>
                <a:ea typeface="+mn-ea"/>
                <a:cs typeface="+mn-cs"/>
              </a:rPr>
              <a:t>Maximum or </a:t>
            </a:r>
            <a:r>
              <a:rPr lang="en-US" sz="1200" b="1" i="0" kern="1200" dirty="0" smtClean="0">
                <a:solidFill>
                  <a:schemeClr val="tx1"/>
                </a:solidFill>
                <a:effectLst/>
                <a:latin typeface="+mn-lt"/>
                <a:ea typeface="+mn-ea"/>
                <a:cs typeface="+mn-cs"/>
              </a:rPr>
              <a:t>complete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largest value (i.e., maximum value) of these dissimilarities as the distance between the two clusters. It tends to produce more compact clusters.</a:t>
            </a:r>
          </a:p>
          <a:p>
            <a:r>
              <a:rPr lang="en-US" sz="1200" b="0" i="0" kern="1200" dirty="0" smtClean="0">
                <a:solidFill>
                  <a:schemeClr val="tx1"/>
                </a:solidFill>
                <a:effectLst/>
                <a:latin typeface="+mn-lt"/>
                <a:ea typeface="+mn-ea"/>
                <a:cs typeface="+mn-cs"/>
              </a:rPr>
              <a:t>Minimum or </a:t>
            </a:r>
            <a:r>
              <a:rPr lang="en-US" sz="1200" b="1" i="0" kern="1200" dirty="0" smtClean="0">
                <a:solidFill>
                  <a:schemeClr val="tx1"/>
                </a:solidFill>
                <a:effectLst/>
                <a:latin typeface="+mn-lt"/>
                <a:ea typeface="+mn-ea"/>
                <a:cs typeface="+mn-cs"/>
              </a:rPr>
              <a:t>single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smallest of these dissimilarities as a linkage criterion. It tends to produce long, “loose” clusters.</a:t>
            </a:r>
          </a:p>
          <a:p>
            <a:r>
              <a:rPr lang="en-US" sz="1200" b="0" i="0" kern="1200" dirty="0" smtClean="0">
                <a:solidFill>
                  <a:schemeClr val="tx1"/>
                </a:solidFill>
                <a:effectLst/>
                <a:latin typeface="+mn-lt"/>
                <a:ea typeface="+mn-ea"/>
                <a:cs typeface="+mn-cs"/>
              </a:rPr>
              <a:t>Mean or </a:t>
            </a:r>
            <a:r>
              <a:rPr lang="en-US" sz="1200" b="1" i="0" kern="1200" dirty="0" smtClean="0">
                <a:solidFill>
                  <a:schemeClr val="tx1"/>
                </a:solidFill>
                <a:effectLst/>
                <a:latin typeface="+mn-lt"/>
                <a:ea typeface="+mn-ea"/>
                <a:cs typeface="+mn-cs"/>
              </a:rPr>
              <a:t>average linkage clustering</a:t>
            </a:r>
            <a:r>
              <a:rPr lang="en-US" sz="1200" b="0" i="0" kern="1200" dirty="0" smtClean="0">
                <a:solidFill>
                  <a:schemeClr val="tx1"/>
                </a:solidFill>
                <a:effectLst/>
                <a:latin typeface="+mn-lt"/>
                <a:ea typeface="+mn-ea"/>
                <a:cs typeface="+mn-cs"/>
              </a:rPr>
              <a:t>: It computes all pairwise dissimilarities between the elements in cluster 1 and the elements in cluster 2, and considers the average of these dissimilarities as the distance between the two clusters.</a:t>
            </a:r>
          </a:p>
          <a:p>
            <a:r>
              <a:rPr lang="en-US" sz="1200" b="1" i="0" kern="1200" dirty="0" smtClean="0">
                <a:solidFill>
                  <a:schemeClr val="tx1"/>
                </a:solidFill>
                <a:effectLst/>
                <a:latin typeface="+mn-lt"/>
                <a:ea typeface="+mn-ea"/>
                <a:cs typeface="+mn-cs"/>
              </a:rPr>
              <a:t>Centroid linkage clustering</a:t>
            </a:r>
            <a:r>
              <a:rPr lang="en-US" sz="1200" b="0" i="0" kern="1200" dirty="0" smtClean="0">
                <a:solidFill>
                  <a:schemeClr val="tx1"/>
                </a:solidFill>
                <a:effectLst/>
                <a:latin typeface="+mn-lt"/>
                <a:ea typeface="+mn-ea"/>
                <a:cs typeface="+mn-cs"/>
              </a:rPr>
              <a:t>: It computes the dissimilarity between the centroid for cluster 1 (a mean vector of length p variables) and the centroid for cluster 2.</a:t>
            </a:r>
          </a:p>
          <a:p>
            <a:r>
              <a:rPr lang="en-US" sz="1200" b="1" i="0" kern="1200" dirty="0" smtClean="0">
                <a:solidFill>
                  <a:schemeClr val="tx1"/>
                </a:solidFill>
                <a:effectLst/>
                <a:latin typeface="+mn-lt"/>
                <a:ea typeface="+mn-ea"/>
                <a:cs typeface="+mn-cs"/>
              </a:rPr>
              <a:t>Ward’s minimum variance method</a:t>
            </a:r>
            <a:r>
              <a:rPr lang="en-US" sz="1200" b="0" i="0" kern="1200" dirty="0" smtClean="0">
                <a:solidFill>
                  <a:schemeClr val="tx1"/>
                </a:solidFill>
                <a:effectLst/>
                <a:latin typeface="+mn-lt"/>
                <a:ea typeface="+mn-ea"/>
                <a:cs typeface="+mn-cs"/>
              </a:rPr>
              <a:t>: It minimizes the total within-cluster variance. At each step the pair of clusters with minimum between-cluster distance are merged.</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smtClean="0"/>
          </a:p>
          <a:p>
            <a:r>
              <a:rPr lang="en-US" sz="1200" b="0" i="0" kern="1200" dirty="0" smtClean="0">
                <a:solidFill>
                  <a:schemeClr val="tx1"/>
                </a:solidFill>
                <a:effectLst/>
                <a:latin typeface="+mn-lt"/>
                <a:ea typeface="+mn-ea"/>
                <a:cs typeface="+mn-cs"/>
              </a:rPr>
              <a:t>Partitioning methods (K-means, PAM clustering) and hierarchical clustering are suitable for finding spherical-shaped clusters or convex clusters. In other words, they work well only for compact and well separated clusters. Moreover, they are also severely affected by the presence of noise and outliers in the data.</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Tax return data is available by ZIP</a:t>
            </a:r>
          </a:p>
          <a:p>
            <a:pPr lvl="1"/>
            <a:r>
              <a:rPr lang="en-US" dirty="0" smtClean="0"/>
              <a:t>Aside: useful in ML</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7</a:t>
            </a:fld>
            <a:endParaRPr lang="en-US" dirty="0"/>
          </a:p>
        </p:txBody>
      </p:sp>
    </p:spTree>
    <p:extLst>
      <p:ext uri="{BB962C8B-B14F-4D97-AF65-F5344CB8AC3E}">
        <p14:creationId xmlns:p14="http://schemas.microsoft.com/office/powerpoint/2010/main" val="190084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mainly 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 </a:t>
            </a:r>
            <a:r>
              <a:rPr lang="en-US" b="1" dirty="0" smtClean="0"/>
              <a:t>and</a:t>
            </a:r>
            <a:r>
              <a:rPr lang="en-US" dirty="0" smtClean="0"/>
              <a:t> outliers</a:t>
            </a:r>
          </a:p>
          <a:p>
            <a:r>
              <a:rPr lang="en-US" dirty="0" smtClean="0"/>
              <a:t>Don’t specify number of clusters, but need to specify </a:t>
            </a:r>
            <a:r>
              <a:rPr lang="en-US" b="1" dirty="0" smtClean="0"/>
              <a:t>epsilon (radius of neighborhood)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Unsupervised 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a:t>
            </a:r>
            <a:r>
              <a:rPr lang="en-US" sz="1800"/>
              <a:t>must </a:t>
            </a:r>
            <a:r>
              <a:rPr lang="en-US" sz="1800" smtClean="0"/>
              <a:t>have a </a:t>
            </a:r>
            <a:r>
              <a:rPr lang="en-US" sz="1800" dirty="0"/>
              <a:t>valid birth </a:t>
            </a:r>
            <a:r>
              <a:rPr lang="en-US" sz="1800" dirty="0" smtClean="0"/>
              <a:t>year</a:t>
            </a:r>
            <a:endParaRPr lang="en-US" sz="1800" dirty="0"/>
          </a:p>
          <a:p>
            <a:r>
              <a:rPr lang="en-US" sz="1800" dirty="0"/>
              <a:t>At least one member of household must be living, or if all members are deceased, at least one member must have </a:t>
            </a:r>
            <a:r>
              <a:rPr lang="en-US" sz="1800" dirty="0" smtClean="0"/>
              <a:t>a valid </a:t>
            </a:r>
            <a:r>
              <a:rPr lang="en-US" sz="1800" dirty="0"/>
              <a:t>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t>
            </a:r>
            <a:r>
              <a:rPr lang="en-US" sz="1200" dirty="0" smtClean="0"/>
              <a:t>amount</a:t>
            </a:r>
          </a:p>
          <a:p>
            <a:pPr marL="0" indent="0">
              <a:buNone/>
            </a:pPr>
            <a:r>
              <a:rPr lang="en-US" sz="1200" dirty="0"/>
              <a:t>Largest </a:t>
            </a:r>
            <a:r>
              <a:rPr lang="en-US" sz="1200" smtClean="0"/>
              <a:t>gift amount</a:t>
            </a:r>
            <a:endParaRPr lang="en-US" sz="1200" dirty="0"/>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endParaRPr lang="en-US" sz="1200" dirty="0"/>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
        <p:nvSpPr>
          <p:cNvPr id="6"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questions and strategies for each 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smtClean="0"/>
              <a:t>FAQ: Can </a:t>
            </a:r>
            <a:r>
              <a:rPr lang="en-US" dirty="0" smtClean="0"/>
              <a:t>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489365259"/>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backyard.</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How 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3"/>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55565A"/>
                </a:solidFill>
              </a:rPr>
              <a:t>WFAA giving deviates from Pareto 80/20</a:t>
            </a:r>
          </a:p>
          <a:p>
            <a:pPr marL="285750" indent="-285750">
              <a:buFont typeface="Arial" panose="020B0604020202020204" pitchFamily="34" charset="0"/>
              <a:buChar char="•"/>
            </a:pPr>
            <a:r>
              <a:rPr lang="en-US" sz="2000" dirty="0" smtClean="0">
                <a:solidFill>
                  <a:srgbClr val="55565A"/>
                </a:solidFill>
              </a:rPr>
              <a:t>Trending toward larger deviation</a:t>
            </a:r>
            <a:endParaRPr lang="en-US" sz="2000" dirty="0">
              <a:solidFill>
                <a:srgbClr val="55565A"/>
              </a:solidFill>
            </a:endParaRPr>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1373</TotalTime>
  <Words>1680</Words>
  <Application>Microsoft Office PowerPoint</Application>
  <PresentationFormat>On-screen Show (16:9)</PresentationFormat>
  <Paragraphs>322</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Insights from Clustering Large Donors</dc:title>
  <dc:creator>Brad Stieber</dc:creator>
  <cp:lastModifiedBy>Brad Stieber</cp:lastModifiedBy>
  <cp:revision>316</cp:revision>
  <dcterms:created xsi:type="dcterms:W3CDTF">2018-04-11T13:46:40Z</dcterms:created>
  <dcterms:modified xsi:type="dcterms:W3CDTF">2019-07-29T19:43:48Z</dcterms:modified>
</cp:coreProperties>
</file>